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75" r:id="rId8"/>
    <p:sldId id="276" r:id="rId9"/>
    <p:sldId id="282" r:id="rId10"/>
    <p:sldId id="277" r:id="rId11"/>
    <p:sldId id="278" r:id="rId12"/>
    <p:sldId id="279" r:id="rId13"/>
    <p:sldId id="280" r:id="rId14"/>
    <p:sldId id="283" r:id="rId15"/>
    <p:sldId id="281" r:id="rId16"/>
    <p:sldId id="285" r:id="rId17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131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6AEE8-E54D-41A2-8933-71DF8290BC2E}" type="datetimeFigureOut">
              <a:rPr lang="pt-BR"/>
              <a:pPr>
                <a:defRPr/>
              </a:pPr>
              <a:t>17/02/2016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5BEBF-D97E-4263-8EC9-8A06773A42A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2E24F-CC63-4FB2-B57D-64B1B53D5449}" type="datetimeFigureOut">
              <a:rPr lang="pt-BR"/>
              <a:pPr>
                <a:defRPr/>
              </a:pPr>
              <a:t>17/02/2016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82BC7-FAE7-46AA-93BE-B058844BA24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2FDF4-ED82-443F-A99A-B424A2E5ADA4}" type="datetimeFigureOut">
              <a:rPr lang="pt-BR"/>
              <a:pPr>
                <a:defRPr/>
              </a:pPr>
              <a:t>17/02/2016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BD184-B407-4E42-9793-701C8D0E5A4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5B931-93D3-44EC-8548-1F24C610559A}" type="datetimeFigureOut">
              <a:rPr lang="pt-BR"/>
              <a:pPr>
                <a:defRPr/>
              </a:pPr>
              <a:t>17/02/2016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E4D45-BFDD-4DC8-965B-D063D56668C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2356-B875-444D-8491-B46C30AFF9A7}" type="datetimeFigureOut">
              <a:rPr lang="pt-BR"/>
              <a:pPr>
                <a:defRPr/>
              </a:pPr>
              <a:t>17/02/2016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FAC82-25F3-4394-8C8A-9326FF62827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53BC9-2CE4-47B7-BB73-6AB5DE349BC8}" type="datetimeFigureOut">
              <a:rPr lang="pt-BR"/>
              <a:pPr>
                <a:defRPr/>
              </a:pPr>
              <a:t>17/02/2016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E694A-4A40-4E5B-9D7C-48EB87D337C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0FD39-4BF3-4AC7-A173-6083BA6CE416}" type="datetimeFigureOut">
              <a:rPr lang="pt-BR"/>
              <a:pPr>
                <a:defRPr/>
              </a:pPr>
              <a:t>17/02/2016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4ADF-3A26-4557-A8E0-188A44F2025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C1CA6-9F6C-4CCD-843E-69C127D0752B}" type="datetimeFigureOut">
              <a:rPr lang="pt-BR"/>
              <a:pPr>
                <a:defRPr/>
              </a:pPr>
              <a:t>17/02/2016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9F171-B0DB-422C-8FE9-0156485C64A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101E5-065C-4FCA-A921-4F8C01DE7109}" type="datetimeFigureOut">
              <a:rPr lang="pt-BR"/>
              <a:pPr>
                <a:defRPr/>
              </a:pPr>
              <a:t>17/02/2016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6BAA6-E318-440B-B39D-DB2F5F5109A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E719F-5CD3-47FB-948B-0AB6CAA338FF}" type="datetimeFigureOut">
              <a:rPr lang="pt-BR"/>
              <a:pPr>
                <a:defRPr/>
              </a:pPr>
              <a:t>17/02/2016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43442-B0C5-4184-8A75-C2DA62DB675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B7D28-990B-4DCF-B473-4EAE747DF1E0}" type="datetimeFigureOut">
              <a:rPr lang="pt-BR"/>
              <a:pPr>
                <a:defRPr/>
              </a:pPr>
              <a:t>17/02/2016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C2E12-F613-4A2A-A1C5-5FDB59A2238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D53EA8-BC61-4085-ADDC-12AA6B0916E0}" type="datetimeFigureOut">
              <a:rPr lang="pt-BR"/>
              <a:pPr>
                <a:defRPr/>
              </a:pPr>
              <a:t>17/02/2016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24A444B-4FA3-4565-B808-26797C8998F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emlazzari@sed.ms.gov.b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0" y="3105835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000" b="1" dirty="0"/>
              <a:t>PROJETO: PRESERVAÇÃO, CONSERVAÇÃO E DEVOLUÇÃO DO LIVRO DIDÁTICO NAS ESCOLAS DA REDE ESTADUAL </a:t>
            </a:r>
            <a:r>
              <a:rPr lang="pt-BR" sz="2000" b="1" dirty="0" smtClean="0"/>
              <a:t>DE ENSINO DO </a:t>
            </a:r>
            <a:r>
              <a:rPr lang="pt-BR" sz="2000" b="1" dirty="0"/>
              <a:t>MATO GROSSO DO SUL</a:t>
            </a:r>
            <a:endParaRPr lang="pt-BR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908719"/>
            <a:ext cx="8229600" cy="9361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800" dirty="0"/>
              <a:t>Campanha do Livro Didático nas </a:t>
            </a:r>
            <a:r>
              <a:rPr lang="pt-BR" sz="2800" dirty="0" smtClean="0"/>
              <a:t>Escolas:</a:t>
            </a:r>
          </a:p>
          <a:p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xmlns="" val="219167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9552" y="764704"/>
            <a:ext cx="8208912" cy="5616624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BR" sz="2600" dirty="0" smtClean="0">
                <a:solidFill>
                  <a:schemeClr val="tx1"/>
                </a:solidFill>
              </a:rPr>
              <a:t>Implantar nas </a:t>
            </a:r>
            <a:r>
              <a:rPr lang="pt-BR" sz="2600" dirty="0">
                <a:solidFill>
                  <a:schemeClr val="tx1"/>
                </a:solidFill>
              </a:rPr>
              <a:t>unidades escolares </a:t>
            </a:r>
            <a:r>
              <a:rPr lang="pt-BR" sz="2600" dirty="0" smtClean="0">
                <a:solidFill>
                  <a:schemeClr val="tx1"/>
                </a:solidFill>
              </a:rPr>
              <a:t>da rede estadual de ensino/MS ações </a:t>
            </a:r>
            <a:r>
              <a:rPr lang="pt-BR" sz="2600" dirty="0">
                <a:solidFill>
                  <a:schemeClr val="tx1"/>
                </a:solidFill>
              </a:rPr>
              <a:t>e atividades com o objetivo de sensibilizar o aluno da importância da conservação, da preservação e da valorização do Livro Didático (LD) sob sua guarda, exercendo a plena cidadania e o senso de responsabilidade, bem como </a:t>
            </a:r>
            <a:r>
              <a:rPr lang="pt-BR" sz="2600" dirty="0" smtClean="0">
                <a:solidFill>
                  <a:schemeClr val="tx1"/>
                </a:solidFill>
              </a:rPr>
              <a:t>conscientizá-los de que, </a:t>
            </a:r>
            <a:r>
              <a:rPr lang="pt-BR" sz="2600" dirty="0">
                <a:solidFill>
                  <a:schemeClr val="tx1"/>
                </a:solidFill>
              </a:rPr>
              <a:t>ao cuidar do livro de um ano para o subsequente, outras crianças </a:t>
            </a:r>
            <a:r>
              <a:rPr lang="pt-BR" sz="2600" dirty="0" smtClean="0">
                <a:solidFill>
                  <a:schemeClr val="tx1"/>
                </a:solidFill>
              </a:rPr>
              <a:t>terão a </a:t>
            </a:r>
            <a:r>
              <a:rPr lang="pt-BR" sz="2600" dirty="0">
                <a:solidFill>
                  <a:schemeClr val="tx1"/>
                </a:solidFill>
              </a:rPr>
              <a:t>oportunidade de participar do processo de ensino e de aprendizagem com este recurso pedagógico. </a:t>
            </a:r>
          </a:p>
        </p:txBody>
      </p:sp>
    </p:spTree>
    <p:extLst>
      <p:ext uri="{BB962C8B-B14F-4D97-AF65-F5344CB8AC3E}">
        <p14:creationId xmlns:p14="http://schemas.microsoft.com/office/powerpoint/2010/main" xmlns="" val="420094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pt-BR" sz="3200" b="1" dirty="0" smtClean="0"/>
              <a:t>Objetivo Geral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001419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sz="2600" dirty="0" smtClean="0"/>
              <a:t>  </a:t>
            </a:r>
            <a:endParaRPr lang="pt-BR" sz="2600" dirty="0"/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sz="2600" dirty="0" smtClean="0"/>
              <a:t>Despertar </a:t>
            </a:r>
            <a:r>
              <a:rPr lang="pt-BR" sz="2600" dirty="0"/>
              <a:t>a consciência em toda a comunidade escolar de que o LD é patrimônio público e instrumento de ensino e de aprendizagem, com vida útil de três anos e por isso precisa ser preservado e devolvido à escola em bom estado de conservação, no ano subsequente ao uso até que possa ser descartado, doado ou reaproveitado. 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sz="2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91235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395269" y="404664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200" b="1" dirty="0" smtClean="0"/>
              <a:t>Objetivos Específicos</a:t>
            </a:r>
            <a:endParaRPr lang="pt-BR" sz="3200" dirty="0"/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412776"/>
            <a:ext cx="8712968" cy="576064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t-BR" sz="2600" dirty="0" smtClean="0"/>
              <a:t> - Conscientizar </a:t>
            </a:r>
            <a:r>
              <a:rPr lang="pt-BR" sz="2600" dirty="0"/>
              <a:t>o aluno do valor do LD para adquirir conhecimento e crescimento cultural e pessoal.</a:t>
            </a:r>
          </a:p>
          <a:p>
            <a:pPr marL="0" indent="0" algn="just">
              <a:buNone/>
            </a:pPr>
            <a:r>
              <a:rPr lang="pt-BR" sz="2600" dirty="0" smtClean="0"/>
              <a:t>-  </a:t>
            </a:r>
            <a:r>
              <a:rPr lang="pt-BR" sz="2600" dirty="0"/>
              <a:t>Reconhecer o valor econômico do LD e os custos para os cofres públicos.</a:t>
            </a:r>
          </a:p>
          <a:p>
            <a:pPr marL="0" indent="0" algn="just">
              <a:buNone/>
            </a:pPr>
            <a:r>
              <a:rPr lang="pt-BR" sz="2600" dirty="0" smtClean="0"/>
              <a:t>-  </a:t>
            </a:r>
            <a:r>
              <a:rPr lang="pt-BR" sz="2600" dirty="0"/>
              <a:t>Conscientizar o aluno da importância da devolução do LD em condições de uso.</a:t>
            </a:r>
          </a:p>
          <a:p>
            <a:pPr marL="0" indent="0" algn="just">
              <a:buNone/>
            </a:pPr>
            <a:r>
              <a:rPr lang="pt-BR" sz="2600" dirty="0" smtClean="0"/>
              <a:t>-  </a:t>
            </a:r>
            <a:r>
              <a:rPr lang="pt-BR" sz="2600" dirty="0"/>
              <a:t>Desenvolver habilidade e utilizar técnicas de conservação para que o LD tenha uma durabilidade maior.</a:t>
            </a:r>
          </a:p>
          <a:p>
            <a:pPr marL="0" indent="0" algn="just">
              <a:buNone/>
            </a:pPr>
            <a:r>
              <a:rPr lang="pt-BR" sz="2600" dirty="0" smtClean="0"/>
              <a:t>- Promover a conscientização de </a:t>
            </a:r>
            <a:r>
              <a:rPr lang="pt-BR" sz="2600" dirty="0"/>
              <a:t>preservação e de devolução do </a:t>
            </a:r>
            <a:r>
              <a:rPr lang="pt-BR" sz="2600" dirty="0" smtClean="0"/>
              <a:t>LD  </a:t>
            </a:r>
            <a:r>
              <a:rPr lang="pt-BR" sz="2600" dirty="0"/>
              <a:t>por meio </a:t>
            </a:r>
            <a:r>
              <a:rPr lang="pt-BR" sz="2600" dirty="0" smtClean="0"/>
              <a:t>de campanhas, </a:t>
            </a:r>
            <a:r>
              <a:rPr lang="pt-BR" sz="2600" dirty="0"/>
              <a:t>cartazes impressos e virtuais, vídeos e animações, entre outros.</a:t>
            </a:r>
          </a:p>
          <a:p>
            <a:pPr marL="0" indent="0" algn="just">
              <a:buNone/>
            </a:pPr>
            <a:endParaRPr lang="pt-BR" sz="2600" dirty="0"/>
          </a:p>
        </p:txBody>
      </p:sp>
    </p:spTree>
    <p:extLst>
      <p:ext uri="{BB962C8B-B14F-4D97-AF65-F5344CB8AC3E}">
        <p14:creationId xmlns:p14="http://schemas.microsoft.com/office/powerpoint/2010/main" xmlns="" val="204437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968552"/>
          </a:xfrm>
        </p:spPr>
        <p:txBody>
          <a:bodyPr/>
          <a:lstStyle/>
          <a:p>
            <a:pPr algn="just">
              <a:buFontTx/>
              <a:buChar char="-"/>
            </a:pPr>
            <a:r>
              <a:rPr lang="pt-BR" sz="2200" b="1" dirty="0"/>
              <a:t>Diretor: </a:t>
            </a:r>
          </a:p>
          <a:p>
            <a:pPr lvl="1" algn="just">
              <a:buFontTx/>
              <a:buChar char="-"/>
            </a:pPr>
            <a:r>
              <a:rPr lang="pt-BR" sz="2200" dirty="0"/>
              <a:t>Divulgar o </a:t>
            </a:r>
            <a:r>
              <a:rPr lang="pt-BR" sz="2200" dirty="0" smtClean="0"/>
              <a:t>projeto nas escolas sob sua jurisdição.</a:t>
            </a:r>
            <a:endParaRPr lang="pt-BR" sz="2200" dirty="0"/>
          </a:p>
          <a:p>
            <a:pPr lvl="1" algn="just">
              <a:buFontTx/>
              <a:buChar char="-"/>
            </a:pPr>
            <a:r>
              <a:rPr lang="pt-BR" sz="2200" dirty="0"/>
              <a:t>Indicar um </a:t>
            </a:r>
            <a:r>
              <a:rPr lang="pt-BR" sz="2200" b="1" dirty="0"/>
              <a:t>multiplicador </a:t>
            </a:r>
            <a:r>
              <a:rPr lang="pt-BR" sz="2200" b="1" dirty="0" smtClean="0"/>
              <a:t>referência</a:t>
            </a:r>
            <a:r>
              <a:rPr lang="pt-BR" sz="2200" dirty="0" smtClean="0"/>
              <a:t> </a:t>
            </a:r>
            <a:r>
              <a:rPr lang="pt-BR" sz="2200" dirty="0"/>
              <a:t>para ser o meio de comunicação entre COTED e </a:t>
            </a:r>
            <a:r>
              <a:rPr lang="pt-BR" sz="2200" dirty="0" smtClean="0"/>
              <a:t>escola</a:t>
            </a:r>
            <a:r>
              <a:rPr lang="pt-BR" sz="2200" b="1" dirty="0" smtClean="0"/>
              <a:t>. </a:t>
            </a:r>
            <a:r>
              <a:rPr lang="pt-BR" sz="2200" dirty="0" smtClean="0"/>
              <a:t>(Formação na COTED ou Web).</a:t>
            </a:r>
            <a:endParaRPr lang="pt-BR" sz="2200" dirty="0"/>
          </a:p>
          <a:p>
            <a:pPr lvl="1" algn="just">
              <a:buFontTx/>
              <a:buChar char="-"/>
            </a:pPr>
            <a:r>
              <a:rPr lang="pt-BR" sz="2200" dirty="0"/>
              <a:t>Acompanhar e possibilitar as ações referentes </a:t>
            </a:r>
            <a:r>
              <a:rPr lang="pt-BR" sz="2200" dirty="0" smtClean="0"/>
              <a:t>ao projeto no </a:t>
            </a:r>
            <a:r>
              <a:rPr lang="pt-BR" sz="2200" dirty="0"/>
              <a:t>NTE</a:t>
            </a:r>
            <a:r>
              <a:rPr lang="pt-BR" sz="2200" dirty="0" smtClean="0"/>
              <a:t>.</a:t>
            </a:r>
            <a:endParaRPr lang="pt-BR" sz="2200" dirty="0"/>
          </a:p>
          <a:p>
            <a:pPr marL="342900" lvl="1" indent="-342900" algn="just">
              <a:buFontTx/>
              <a:buChar char="-"/>
            </a:pPr>
            <a:r>
              <a:rPr lang="pt-BR" sz="2200" b="1" dirty="0"/>
              <a:t>Multiplicador referência: </a:t>
            </a:r>
          </a:p>
          <a:p>
            <a:pPr lvl="1" algn="just">
              <a:buFontTx/>
              <a:buChar char="-"/>
            </a:pPr>
            <a:r>
              <a:rPr lang="pt-BR" sz="2200" dirty="0"/>
              <a:t>Sistematizar as </a:t>
            </a:r>
            <a:r>
              <a:rPr lang="pt-BR" sz="2200" dirty="0" smtClean="0"/>
              <a:t>informações, o planejamento, a execução e a avaliação dos resultados do projeto na escola. </a:t>
            </a:r>
            <a:endParaRPr lang="pt-BR" sz="2200" dirty="0"/>
          </a:p>
          <a:p>
            <a:pPr lvl="1" algn="just">
              <a:buFontTx/>
              <a:buChar char="-"/>
            </a:pPr>
            <a:r>
              <a:rPr lang="pt-BR" sz="2200" dirty="0"/>
              <a:t>Acompanhar  </a:t>
            </a:r>
            <a:r>
              <a:rPr lang="pt-BR" sz="2200" dirty="0" smtClean="0"/>
              <a:t>a execução do projeto das </a:t>
            </a:r>
            <a:r>
              <a:rPr lang="pt-BR" sz="2200" dirty="0"/>
              <a:t>escolas sob sua responsabilidade. </a:t>
            </a:r>
          </a:p>
          <a:p>
            <a:pPr lvl="1" algn="just">
              <a:buFontTx/>
              <a:buChar char="-"/>
            </a:pPr>
            <a:r>
              <a:rPr lang="pt-BR" sz="2200" dirty="0"/>
              <a:t>Mediar as informações entre COTED e  demais multiplicadores.</a:t>
            </a:r>
          </a:p>
          <a:p>
            <a:endParaRPr lang="pt-BR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pt-BR" sz="2800" b="1" dirty="0" smtClean="0"/>
              <a:t>Participação do NTE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xmlns="" val="383913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pt-BR" sz="2800" b="1" dirty="0" smtClean="0"/>
              <a:t>Participação do NTE</a:t>
            </a:r>
            <a:endParaRPr lang="pt-BR" sz="28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pt-BR" sz="2000" b="1" dirty="0"/>
              <a:t>Demais multiplicadores:</a:t>
            </a:r>
          </a:p>
          <a:p>
            <a:pPr lvl="1" algn="just">
              <a:buFontTx/>
              <a:buChar char="-"/>
            </a:pPr>
            <a:r>
              <a:rPr lang="pt-BR" sz="2000" dirty="0"/>
              <a:t>Acompanhar  </a:t>
            </a:r>
            <a:r>
              <a:rPr lang="pt-BR" sz="2000" dirty="0" smtClean="0"/>
              <a:t>o planejamento, </a:t>
            </a:r>
            <a:r>
              <a:rPr lang="pt-BR" sz="2000" dirty="0"/>
              <a:t>a execução e a avaliação dos resultados</a:t>
            </a:r>
            <a:r>
              <a:rPr lang="pt-BR" sz="2000" dirty="0" smtClean="0"/>
              <a:t> </a:t>
            </a:r>
            <a:r>
              <a:rPr lang="pt-BR" sz="2000" dirty="0"/>
              <a:t>do projeto das escolas sob sua responsabilidade. </a:t>
            </a:r>
            <a:endParaRPr lang="pt-BR" sz="2000" dirty="0" smtClean="0"/>
          </a:p>
          <a:p>
            <a:pPr lvl="1" algn="just">
              <a:buFontTx/>
              <a:buChar char="-"/>
            </a:pPr>
            <a:r>
              <a:rPr lang="pt-BR" sz="2000" dirty="0" smtClean="0"/>
              <a:t>Repassar informações sobre o desempenho do projeto na escola sob sua responsabilidade, ao multiplicador referência do NTE.</a:t>
            </a:r>
          </a:p>
          <a:p>
            <a:pPr lvl="1" algn="just">
              <a:buFontTx/>
              <a:buChar char="-"/>
            </a:pPr>
            <a:endParaRPr lang="pt-BR" sz="2000" dirty="0"/>
          </a:p>
          <a:p>
            <a:pPr algn="just">
              <a:buFontTx/>
              <a:buChar char="-"/>
            </a:pPr>
            <a:r>
              <a:rPr lang="pt-BR" sz="2000" b="1" dirty="0" smtClean="0"/>
              <a:t>PROGETEC: </a:t>
            </a:r>
            <a:endParaRPr lang="pt-BR" sz="2000" b="1" dirty="0"/>
          </a:p>
          <a:p>
            <a:pPr lvl="1" algn="just">
              <a:buFontTx/>
              <a:buChar char="-"/>
            </a:pPr>
            <a:r>
              <a:rPr lang="pt-BR" sz="2000" dirty="0" smtClean="0"/>
              <a:t>Auxiliar os professores e  alunos nas atividades com uso de tecnologias e recursos midiáticos necessários para </a:t>
            </a:r>
            <a:r>
              <a:rPr lang="pt-BR" sz="2000" dirty="0"/>
              <a:t>a </a:t>
            </a:r>
            <a:r>
              <a:rPr lang="pt-BR" sz="2000" dirty="0" smtClean="0"/>
              <a:t>execução </a:t>
            </a:r>
            <a:r>
              <a:rPr lang="pt-BR" sz="2000" dirty="0"/>
              <a:t>do </a:t>
            </a:r>
            <a:r>
              <a:rPr lang="pt-BR" sz="2000" dirty="0" smtClean="0"/>
              <a:t>projeto.</a:t>
            </a:r>
          </a:p>
          <a:p>
            <a:pPr lvl="1" algn="just">
              <a:buFontTx/>
              <a:buChar char="-"/>
            </a:pPr>
            <a:r>
              <a:rPr lang="pt-BR" sz="2000" dirty="0" smtClean="0"/>
              <a:t>Registrar e repassar informações sobre o desempenho do projeto na escola  ao seu multiplicador.</a:t>
            </a:r>
          </a:p>
          <a:p>
            <a:pPr lvl="1" algn="just">
              <a:buFontTx/>
              <a:buChar char="-"/>
            </a:pP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xmlns="" val="394627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 algn="just">
              <a:buNone/>
            </a:pPr>
            <a:r>
              <a:rPr lang="pt-BR" dirty="0"/>
              <a:t> </a:t>
            </a:r>
            <a:r>
              <a:rPr lang="pt-BR" sz="2000" dirty="0"/>
              <a:t>Se a pesquisa é a razão do ensino, vale o reverso: o ensino é a razão da pesquisa, se não quisermos alimentar a ciência como prepotência a serviço de interesses particulares. Transmitir conhecimento deve fazer parte do mesmo ato de pesquisa, seja sob a ótica de dar aulas, seja como socialização</a:t>
            </a:r>
          </a:p>
          <a:p>
            <a:pPr marL="0" indent="0" algn="just">
              <a:buNone/>
            </a:pPr>
            <a:r>
              <a:rPr lang="pt-BR" sz="2000" dirty="0"/>
              <a:t>do saber, seja como divulgação socialmente relevante. (DEMO, 2006, p.52)</a:t>
            </a:r>
          </a:p>
          <a:p>
            <a:pPr marL="0" indent="0" algn="just">
              <a:buNone/>
            </a:pPr>
            <a:endParaRPr lang="pt-BR" sz="2000" dirty="0"/>
          </a:p>
          <a:p>
            <a:pPr marL="0" indent="0" algn="just">
              <a:buNone/>
            </a:pPr>
            <a:endParaRPr lang="pt-BR" sz="2000" dirty="0" smtClean="0"/>
          </a:p>
          <a:p>
            <a:pPr marL="0" indent="0" algn="ctr">
              <a:buNone/>
            </a:pPr>
            <a:r>
              <a:rPr lang="pt-BR" sz="1800" dirty="0" err="1" smtClean="0"/>
              <a:t>Eleida</a:t>
            </a:r>
            <a:r>
              <a:rPr lang="pt-BR" sz="1800" dirty="0" smtClean="0"/>
              <a:t> da Silva Arce </a:t>
            </a:r>
            <a:r>
              <a:rPr lang="pt-BR" sz="1800" dirty="0" err="1" smtClean="0"/>
              <a:t>Adamiski</a:t>
            </a:r>
            <a:endParaRPr lang="pt-BR" sz="1800" dirty="0" smtClean="0"/>
          </a:p>
          <a:p>
            <a:pPr marL="0" indent="0" algn="ctr">
              <a:buNone/>
            </a:pPr>
            <a:r>
              <a:rPr lang="pt-BR" sz="1800" dirty="0" smtClean="0"/>
              <a:t>eadamiski@sed.ms.gov.br</a:t>
            </a:r>
          </a:p>
          <a:p>
            <a:pPr marL="0" indent="0" algn="ctr">
              <a:buNone/>
            </a:pPr>
            <a:endParaRPr lang="pt-BR" sz="1800" dirty="0" smtClean="0"/>
          </a:p>
          <a:p>
            <a:pPr marL="0" indent="0" algn="ctr">
              <a:buNone/>
            </a:pPr>
            <a:r>
              <a:rPr lang="pt-BR" sz="1800" dirty="0" err="1" smtClean="0"/>
              <a:t>Edione</a:t>
            </a:r>
            <a:r>
              <a:rPr lang="pt-BR" sz="1800" dirty="0" smtClean="0"/>
              <a:t> Maria </a:t>
            </a:r>
            <a:r>
              <a:rPr lang="pt-BR" sz="1800" dirty="0" err="1" smtClean="0"/>
              <a:t>Lazzari</a:t>
            </a:r>
            <a:endParaRPr lang="pt-BR" sz="1800" dirty="0" smtClean="0"/>
          </a:p>
          <a:p>
            <a:pPr marL="0" indent="0" algn="ctr">
              <a:buNone/>
            </a:pPr>
            <a:r>
              <a:rPr lang="pt-BR" sz="1800" dirty="0" smtClean="0">
                <a:hlinkClick r:id="rId2"/>
              </a:rPr>
              <a:t>emlazzari@sed.ms.gov.br</a:t>
            </a:r>
            <a:endParaRPr lang="pt-BR" sz="1800" dirty="0" smtClean="0"/>
          </a:p>
          <a:p>
            <a:pPr marL="0" indent="0" algn="ctr">
              <a:buNone/>
            </a:pPr>
            <a:endParaRPr lang="pt-BR" sz="1800" dirty="0" smtClean="0"/>
          </a:p>
          <a:p>
            <a:pPr marL="0" indent="0" algn="ctr">
              <a:buNone/>
            </a:pPr>
            <a:r>
              <a:rPr lang="pt-BR" sz="1800" smtClean="0"/>
              <a:t>COTED - Fone</a:t>
            </a:r>
            <a:r>
              <a:rPr lang="pt-BR" sz="1800" dirty="0" smtClean="0"/>
              <a:t>: (67) 3318 2301</a:t>
            </a:r>
          </a:p>
          <a:p>
            <a:pPr marL="0" indent="0" algn="just">
              <a:buNone/>
            </a:pPr>
            <a:r>
              <a:rPr lang="pt-BR" dirty="0" smtClean="0"/>
              <a:t>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026401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0" y="3105835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Bibliotecas Escolares - BE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Programa Nacional do Livro Didático - PNLD</a:t>
            </a:r>
          </a:p>
          <a:p>
            <a:pPr algn="ctr"/>
            <a:endParaRPr lang="pt-BR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413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176464"/>
          </a:xfrm>
        </p:spPr>
        <p:txBody>
          <a:bodyPr/>
          <a:lstStyle/>
          <a:p>
            <a:pPr marL="0" indent="0">
              <a:buNone/>
            </a:pPr>
            <a:r>
              <a:rPr lang="pt-BR" sz="2800" dirty="0" smtClean="0"/>
              <a:t>Duas ações nortearão os trabalhos referentes às Bibliotecas Escolares e aos Livros Didáticos em 2016:</a:t>
            </a:r>
          </a:p>
          <a:p>
            <a:pPr marL="0" indent="0">
              <a:buNone/>
            </a:pPr>
            <a:endParaRPr lang="pt-BR" sz="2800" dirty="0" smtClean="0"/>
          </a:p>
          <a:p>
            <a:pPr marL="0" indent="0">
              <a:buNone/>
            </a:pPr>
            <a:endParaRPr lang="pt-BR" sz="2800" dirty="0" smtClean="0"/>
          </a:p>
          <a:p>
            <a:r>
              <a:rPr lang="pt-BR" sz="2800" dirty="0" smtClean="0"/>
              <a:t>Formação para Gestores de Bibliotecas - GB</a:t>
            </a:r>
          </a:p>
          <a:p>
            <a:r>
              <a:rPr lang="pt-BR" sz="2800" dirty="0" smtClean="0"/>
              <a:t>Campanha do Livro Didático nas Escolas</a:t>
            </a:r>
          </a:p>
          <a:p>
            <a:endParaRPr lang="pt-BR" sz="2800" dirty="0"/>
          </a:p>
          <a:p>
            <a:endParaRPr lang="pt-BR" sz="2800" dirty="0"/>
          </a:p>
          <a:p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xmlns="" val="97521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3105835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000" b="1" dirty="0" smtClean="0">
                <a:latin typeface="Arial" pitchFamily="34" charset="0"/>
                <a:cs typeface="Arial" pitchFamily="34" charset="0"/>
              </a:rPr>
              <a:t>QUALIFICAÇÃO PROFISSIONAL DO GESTOR DE BIBLIOTECAS ESCOLARES III</a:t>
            </a:r>
          </a:p>
          <a:p>
            <a:pPr algn="ctr"/>
            <a:endParaRPr lang="pt-BR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196751"/>
            <a:ext cx="8229600" cy="9361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800" dirty="0" smtClean="0"/>
              <a:t>Formação para Gestores de Bibliotecas:</a:t>
            </a:r>
          </a:p>
          <a:p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xmlns="" val="421152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>
          <a:xfrm>
            <a:off x="0" y="260648"/>
            <a:ext cx="8892480" cy="64087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pt-BR" sz="2600" dirty="0" smtClean="0"/>
              <a:t>	</a:t>
            </a:r>
            <a:r>
              <a:rPr lang="pt-BR" sz="26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lnSpc>
                <a:spcPct val="170000"/>
              </a:lnSpc>
              <a:buNone/>
            </a:pPr>
            <a:r>
              <a:rPr lang="pt-BR" sz="26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pt-BR" sz="2600" dirty="0" smtClean="0">
                <a:latin typeface="Arial" pitchFamily="34" charset="0"/>
                <a:cs typeface="Arial" pitchFamily="34" charset="0"/>
              </a:rPr>
              <a:t>Será oferecido na modalidade a distância (MOODLE) aos funcionários que atuam nas bibliotecas da </a:t>
            </a:r>
            <a:r>
              <a:rPr lang="pt-BR" sz="2600" dirty="0">
                <a:latin typeface="Arial" pitchFamily="34" charset="0"/>
                <a:cs typeface="Arial" pitchFamily="34" charset="0"/>
              </a:rPr>
              <a:t>r</a:t>
            </a:r>
            <a:r>
              <a:rPr lang="pt-BR" sz="2600" dirty="0" smtClean="0">
                <a:latin typeface="Arial" pitchFamily="34" charset="0"/>
                <a:cs typeface="Arial" pitchFamily="34" charset="0"/>
              </a:rPr>
              <a:t>ede estadual de ensino de Mato Grosso do Sul, no período de quatro meses com carga horária de 50 horas, com o intuito de padronizar o atendimento e o desempenho das atividades pedagógicas realizadas nas bibliotecas escolares, tornando-as efetivamente participativas e relevantes na formação dos alunos.</a:t>
            </a:r>
          </a:p>
          <a:p>
            <a:pPr>
              <a:buNone/>
            </a:pPr>
            <a:r>
              <a:rPr lang="pt-BR" sz="2600" dirty="0" smtClean="0"/>
              <a:t> </a:t>
            </a:r>
          </a:p>
          <a:p>
            <a:pPr>
              <a:buNone/>
            </a:pPr>
            <a:endParaRPr lang="pt-BR" sz="2600" b="1" i="1" dirty="0"/>
          </a:p>
        </p:txBody>
      </p:sp>
    </p:spTree>
    <p:extLst>
      <p:ext uri="{BB962C8B-B14F-4D97-AF65-F5344CB8AC3E}">
        <p14:creationId xmlns:p14="http://schemas.microsoft.com/office/powerpoint/2010/main" xmlns="" val="186450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007" y="620688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Ei</a:t>
            </a:r>
            <a:r>
              <a:rPr kumimoji="0" lang="pt-BR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xo temático I - </a:t>
            </a:r>
            <a:r>
              <a:rPr lang="pt-BR" sz="2800" b="1" dirty="0" smtClean="0"/>
              <a:t>Orientações Técnicas de Gestão de Bibliotecas Escolares </a:t>
            </a:r>
            <a:endParaRPr kumimoji="0" lang="pt-BR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2143397"/>
            <a:ext cx="8568952" cy="4525963"/>
          </a:xfrm>
        </p:spPr>
        <p:txBody>
          <a:bodyPr>
            <a:noAutofit/>
          </a:bodyPr>
          <a:lstStyle/>
          <a:p>
            <a:pPr algn="just"/>
            <a:r>
              <a:rPr lang="pt-BR" sz="2600" dirty="0" smtClean="0"/>
              <a:t>Políticas Públicas para Biblioteca Escolar, Legislação vigente e o quadro brasileiro.</a:t>
            </a:r>
          </a:p>
          <a:p>
            <a:pPr algn="just"/>
            <a:r>
              <a:rPr lang="pt-BR" sz="2600" dirty="0" smtClean="0"/>
              <a:t>Espaço físico – Layout, Ambiente interno, Acervo, Mobiliário e Sinalização da biblioteca.</a:t>
            </a:r>
          </a:p>
          <a:p>
            <a:pPr algn="just"/>
            <a:r>
              <a:rPr lang="pt-BR" sz="2600" dirty="0" smtClean="0"/>
              <a:t>Noções técnicas – Acervo, Coleções, Tecnologia da Informação e processamento técnico.</a:t>
            </a:r>
          </a:p>
          <a:p>
            <a:pPr algn="just"/>
            <a:r>
              <a:rPr lang="pt-BR" sz="2600" dirty="0" smtClean="0"/>
              <a:t>Planejamento em Unidades de Informação – Desenvolvendo serviços no espaço da biblioteca, implementando atividades e atendendo com qualidade.</a:t>
            </a:r>
            <a:endParaRPr lang="pt-BR" sz="2600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827584" y="1628800"/>
            <a:ext cx="7330008" cy="418058"/>
          </a:xfrm>
        </p:spPr>
        <p:txBody>
          <a:bodyPr>
            <a:noAutofit/>
          </a:bodyPr>
          <a:lstStyle/>
          <a:p>
            <a:pPr algn="l"/>
            <a:r>
              <a:rPr lang="pt-BR" sz="2800" b="1" dirty="0" smtClean="0"/>
              <a:t>Conteúdo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xmlns="" val="256021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-9561" y="692696"/>
            <a:ext cx="9144000" cy="12961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Eixo temático II - </a:t>
            </a:r>
            <a:r>
              <a:rPr lang="pt-BR" sz="2800" b="1" dirty="0" smtClean="0"/>
              <a:t>Orientações Pedagógicas de Gestão de Bibliotecas Escolares </a:t>
            </a:r>
            <a:endParaRPr lang="pt-BR" sz="2800" dirty="0"/>
          </a:p>
        </p:txBody>
      </p:sp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447639" y="235942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800" dirty="0" smtClean="0"/>
              <a:t>Mural Externo, Divulgação de Livros Novos do Acervo e Exposição na Biblioteca Escolar.</a:t>
            </a:r>
          </a:p>
          <a:p>
            <a:pPr algn="just"/>
            <a:r>
              <a:rPr lang="pt-BR" sz="2800" dirty="0" smtClean="0"/>
              <a:t>Clube  da leitura, Feira do livro, Concursos e Premiações na Biblioteca Escolar.</a:t>
            </a:r>
          </a:p>
          <a:p>
            <a:pPr algn="just"/>
            <a:r>
              <a:rPr lang="pt-BR" sz="2800" dirty="0" smtClean="0"/>
              <a:t>Encontro com Escritores/MS e Palestras na Biblioteca Escolar.</a:t>
            </a:r>
          </a:p>
          <a:p>
            <a:pPr algn="just"/>
            <a:r>
              <a:rPr lang="pt-BR" sz="2800" dirty="0" smtClean="0"/>
              <a:t>Contação de Histórias e Apresentações Artísticas na Biblioteca Escolar. </a:t>
            </a:r>
            <a:endParaRPr lang="pt-BR" sz="2800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827584" y="1786806"/>
            <a:ext cx="7330008" cy="418058"/>
          </a:xfrm>
        </p:spPr>
        <p:txBody>
          <a:bodyPr>
            <a:noAutofit/>
          </a:bodyPr>
          <a:lstStyle/>
          <a:p>
            <a:pPr algn="l"/>
            <a:r>
              <a:rPr lang="pt-BR" sz="2800" b="1" dirty="0" smtClean="0"/>
              <a:t>Conteúdo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xmlns="" val="213539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990721"/>
          </a:xfrm>
        </p:spPr>
        <p:txBody>
          <a:bodyPr>
            <a:normAutofit/>
          </a:bodyPr>
          <a:lstStyle/>
          <a:p>
            <a:r>
              <a:rPr lang="pt-BR" sz="2800" b="1" dirty="0" smtClean="0"/>
              <a:t>Participação do NTE</a:t>
            </a:r>
            <a:endParaRPr lang="pt-BR" sz="28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268760"/>
            <a:ext cx="8568952" cy="5328592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r>
              <a:rPr lang="pt-BR" sz="2200" b="1" dirty="0" smtClean="0"/>
              <a:t>Diretor: </a:t>
            </a:r>
          </a:p>
          <a:p>
            <a:pPr lvl="1" algn="just">
              <a:buFontTx/>
              <a:buChar char="-"/>
            </a:pPr>
            <a:r>
              <a:rPr lang="pt-BR" sz="2200" dirty="0"/>
              <a:t>Divulgar </a:t>
            </a:r>
            <a:r>
              <a:rPr lang="pt-BR" sz="2200" dirty="0" smtClean="0"/>
              <a:t>o curso entre os diretores e </a:t>
            </a:r>
            <a:r>
              <a:rPr lang="pt-BR" sz="2200" dirty="0"/>
              <a:t>convocar </a:t>
            </a:r>
            <a:r>
              <a:rPr lang="pt-BR" sz="2200" dirty="0" smtClean="0"/>
              <a:t> o GB das escolas sob sua jurisdição para </a:t>
            </a:r>
            <a:r>
              <a:rPr lang="pt-BR" sz="2200" dirty="0"/>
              <a:t>a inscrição no curso.</a:t>
            </a:r>
          </a:p>
          <a:p>
            <a:pPr lvl="1" algn="just">
              <a:buFontTx/>
              <a:buChar char="-"/>
            </a:pPr>
            <a:r>
              <a:rPr lang="pt-BR" sz="2200" dirty="0">
                <a:solidFill>
                  <a:srgbClr val="FF0000"/>
                </a:solidFill>
              </a:rPr>
              <a:t>Indicar um </a:t>
            </a:r>
            <a:r>
              <a:rPr lang="pt-BR" sz="2200" b="1" dirty="0" smtClean="0">
                <a:solidFill>
                  <a:srgbClr val="FF0000"/>
                </a:solidFill>
              </a:rPr>
              <a:t>multiplicador referência </a:t>
            </a:r>
            <a:r>
              <a:rPr lang="pt-BR" sz="2200" dirty="0">
                <a:solidFill>
                  <a:srgbClr val="FF0000"/>
                </a:solidFill>
              </a:rPr>
              <a:t>para ser o meio de comunicação entre COTED e </a:t>
            </a:r>
            <a:r>
              <a:rPr lang="pt-BR" sz="2200" dirty="0" smtClean="0">
                <a:solidFill>
                  <a:srgbClr val="FF0000"/>
                </a:solidFill>
              </a:rPr>
              <a:t>biblioteca</a:t>
            </a:r>
            <a:r>
              <a:rPr lang="pt-BR" sz="2200" b="1" dirty="0" smtClean="0">
                <a:solidFill>
                  <a:srgbClr val="FF0000"/>
                </a:solidFill>
              </a:rPr>
              <a:t>. </a:t>
            </a:r>
            <a:r>
              <a:rPr lang="pt-BR" sz="2200" dirty="0">
                <a:solidFill>
                  <a:srgbClr val="FF0000"/>
                </a:solidFill>
              </a:rPr>
              <a:t>(Formação na COTED ou Web</a:t>
            </a:r>
            <a:r>
              <a:rPr lang="pt-BR" sz="2200" dirty="0" smtClean="0">
                <a:solidFill>
                  <a:srgbClr val="FF0000"/>
                </a:solidFill>
              </a:rPr>
              <a:t>).</a:t>
            </a:r>
          </a:p>
          <a:p>
            <a:pPr lvl="1" algn="just">
              <a:buFontTx/>
              <a:buChar char="-"/>
            </a:pPr>
            <a:r>
              <a:rPr lang="pt-BR" sz="2200" dirty="0" smtClean="0"/>
              <a:t>Acompanhar e possibilitar as ações referentes à biblioteca no NTE.</a:t>
            </a:r>
          </a:p>
          <a:p>
            <a:pPr marL="342900" lvl="1" indent="-342900" algn="just">
              <a:buFontTx/>
              <a:buChar char="-"/>
            </a:pPr>
            <a:r>
              <a:rPr lang="pt-BR" sz="2200" b="1" dirty="0" smtClean="0"/>
              <a:t>Multiplicador referência: </a:t>
            </a:r>
          </a:p>
          <a:p>
            <a:pPr lvl="1" algn="just">
              <a:buFontTx/>
              <a:buChar char="-"/>
            </a:pPr>
            <a:r>
              <a:rPr lang="pt-BR" sz="2200" dirty="0" smtClean="0"/>
              <a:t>Sistematizar </a:t>
            </a:r>
            <a:r>
              <a:rPr lang="pt-BR" sz="2200" dirty="0"/>
              <a:t>as informações, organizar o curso no NTE </a:t>
            </a:r>
            <a:r>
              <a:rPr lang="pt-BR" sz="2200" dirty="0" smtClean="0"/>
              <a:t>. </a:t>
            </a:r>
          </a:p>
          <a:p>
            <a:pPr lvl="1" algn="just">
              <a:buFontTx/>
              <a:buChar char="-"/>
            </a:pPr>
            <a:r>
              <a:rPr lang="pt-BR" sz="2200" dirty="0" smtClean="0"/>
              <a:t>Acompanhar  </a:t>
            </a:r>
            <a:r>
              <a:rPr lang="pt-BR" sz="2200" dirty="0"/>
              <a:t>as ações que compete aos gestores das bibliotecas das escolas sob sua responsabilidade. </a:t>
            </a:r>
            <a:endParaRPr lang="pt-BR" sz="2200" dirty="0" smtClean="0"/>
          </a:p>
          <a:p>
            <a:pPr lvl="1" algn="just">
              <a:buFontTx/>
              <a:buChar char="-"/>
            </a:pPr>
            <a:r>
              <a:rPr lang="pt-BR" sz="2200" dirty="0" smtClean="0"/>
              <a:t>Mediar as informações entre COTED e  demais multiplicadores.</a:t>
            </a:r>
          </a:p>
          <a:p>
            <a:pPr lvl="1" algn="just">
              <a:buFontTx/>
              <a:buChar char="-"/>
            </a:pPr>
            <a:r>
              <a:rPr lang="pt-BR" sz="2200" dirty="0" smtClean="0"/>
              <a:t>Tutoriar o curso “Qualificação de Gestores de Bibliotecas Escolares III”.</a:t>
            </a:r>
          </a:p>
          <a:p>
            <a:pPr marL="0" indent="0" algn="just">
              <a:buNone/>
            </a:pPr>
            <a:endParaRPr lang="pt-BR" sz="2200" dirty="0"/>
          </a:p>
        </p:txBody>
      </p:sp>
    </p:spTree>
    <p:extLst>
      <p:ext uri="{BB962C8B-B14F-4D97-AF65-F5344CB8AC3E}">
        <p14:creationId xmlns:p14="http://schemas.microsoft.com/office/powerpoint/2010/main" xmlns="" val="241558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980728"/>
            <a:ext cx="8568952" cy="532859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pt-BR" sz="2000" dirty="0" smtClean="0"/>
          </a:p>
          <a:p>
            <a:pPr algn="just">
              <a:buFontTx/>
              <a:buChar char="-"/>
            </a:pPr>
            <a:r>
              <a:rPr lang="pt-BR" sz="2000" b="1" dirty="0" smtClean="0"/>
              <a:t>Demais multiplicadores:</a:t>
            </a:r>
          </a:p>
          <a:p>
            <a:pPr lvl="1" algn="just">
              <a:buFontTx/>
              <a:buChar char="-"/>
            </a:pPr>
            <a:r>
              <a:rPr lang="pt-BR" sz="2000" dirty="0" smtClean="0"/>
              <a:t>Participar da organização  do </a:t>
            </a:r>
            <a:r>
              <a:rPr lang="pt-BR" sz="2000" dirty="0"/>
              <a:t>curso no NTE </a:t>
            </a:r>
            <a:r>
              <a:rPr lang="pt-BR" sz="2000" dirty="0" smtClean="0"/>
              <a:t>.</a:t>
            </a:r>
          </a:p>
          <a:p>
            <a:pPr lvl="1" algn="just">
              <a:buFontTx/>
              <a:buChar char="-"/>
            </a:pPr>
            <a:r>
              <a:rPr lang="pt-BR" sz="2000" dirty="0"/>
              <a:t>Acompanhar  as ações que compete </a:t>
            </a:r>
            <a:r>
              <a:rPr lang="pt-BR" sz="2000" dirty="0" smtClean="0"/>
              <a:t>aos gestores das bibliotecas das escolas sob sua responsabilidade.</a:t>
            </a:r>
          </a:p>
          <a:p>
            <a:pPr lvl="1" algn="just">
              <a:buFontTx/>
              <a:buChar char="-"/>
            </a:pPr>
            <a:r>
              <a:rPr lang="pt-BR" sz="2000" dirty="0" smtClean="0"/>
              <a:t>Orientar o PROGETEC quanto à sua função, nesta ação.</a:t>
            </a:r>
          </a:p>
          <a:p>
            <a:pPr lvl="1" algn="just">
              <a:buFontTx/>
              <a:buChar char="-"/>
            </a:pPr>
            <a:r>
              <a:rPr lang="pt-BR" sz="2000" dirty="0" smtClean="0"/>
              <a:t>Repassar informações sobre o desempenho das ações da biblioteca da escola sob sua responsabilidade, ao multiplicador referência do NTE.</a:t>
            </a:r>
          </a:p>
          <a:p>
            <a:pPr lvl="1" algn="just">
              <a:buFontTx/>
              <a:buChar char="-"/>
            </a:pPr>
            <a:endParaRPr lang="pt-BR" sz="2000" dirty="0" smtClean="0"/>
          </a:p>
          <a:p>
            <a:pPr algn="just">
              <a:buFontTx/>
              <a:buChar char="-"/>
            </a:pPr>
            <a:r>
              <a:rPr lang="pt-BR" sz="2000" b="1" dirty="0" smtClean="0"/>
              <a:t>PROGETEC: </a:t>
            </a:r>
          </a:p>
          <a:p>
            <a:pPr lvl="1" algn="just">
              <a:buFontTx/>
              <a:buChar char="-"/>
            </a:pPr>
            <a:r>
              <a:rPr lang="pt-BR" sz="2000" dirty="0" smtClean="0"/>
              <a:t>Auxiliar o gestor da biblioteca quanto ao (re)conhecimento do ambiente virtual Moodle, à inscrição  e às possíveis dificuldades que </a:t>
            </a:r>
            <a:r>
              <a:rPr lang="pt-BR" sz="2000" dirty="0"/>
              <a:t>este encontrar para a realização do </a:t>
            </a:r>
            <a:r>
              <a:rPr lang="pt-BR" sz="2000" dirty="0" smtClean="0"/>
              <a:t>curso.</a:t>
            </a:r>
          </a:p>
          <a:p>
            <a:pPr lvl="1" algn="just">
              <a:buFontTx/>
              <a:buChar char="-"/>
            </a:pPr>
            <a:r>
              <a:rPr lang="pt-BR" sz="2000" dirty="0" smtClean="0"/>
              <a:t>Registrar e repassar informações sobre o desempenho das atividades realizadas na biblioteca da escola  ao seu multiplicador.</a:t>
            </a:r>
          </a:p>
          <a:p>
            <a:pPr lvl="1" algn="just">
              <a:buFontTx/>
              <a:buChar char="-"/>
            </a:pPr>
            <a:endParaRPr lang="pt-BR" sz="2000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990721"/>
          </a:xfrm>
        </p:spPr>
        <p:txBody>
          <a:bodyPr>
            <a:normAutofit/>
          </a:bodyPr>
          <a:lstStyle/>
          <a:p>
            <a:r>
              <a:rPr lang="pt-BR" sz="2800" b="1" dirty="0" smtClean="0"/>
              <a:t>Participação do NTE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xmlns="" val="144889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852</Words>
  <Application>Microsoft Office PowerPoint</Application>
  <PresentationFormat>Apresentação na tela (4:3)</PresentationFormat>
  <Paragraphs>88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17" baseType="lpstr">
      <vt:lpstr>Tema do Office</vt:lpstr>
      <vt:lpstr>Slide 1</vt:lpstr>
      <vt:lpstr>Slide 2</vt:lpstr>
      <vt:lpstr>Slide 3</vt:lpstr>
      <vt:lpstr>Slide 4</vt:lpstr>
      <vt:lpstr>Slide 5</vt:lpstr>
      <vt:lpstr>Conteúdo</vt:lpstr>
      <vt:lpstr>Conteúdo</vt:lpstr>
      <vt:lpstr>Participação do NTE</vt:lpstr>
      <vt:lpstr>Participação do NTE</vt:lpstr>
      <vt:lpstr>Slide 10</vt:lpstr>
      <vt:lpstr>Slide 11</vt:lpstr>
      <vt:lpstr>Objetivo Geral</vt:lpstr>
      <vt:lpstr>Slide 13</vt:lpstr>
      <vt:lpstr>Participação do NTE</vt:lpstr>
      <vt:lpstr>Participação do NTE</vt:lpstr>
      <vt:lpstr>Slide 16</vt:lpstr>
    </vt:vector>
  </TitlesOfParts>
  <Company>SED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fbaptista</dc:creator>
  <cp:lastModifiedBy>Escola</cp:lastModifiedBy>
  <cp:revision>38</cp:revision>
  <dcterms:created xsi:type="dcterms:W3CDTF">2015-02-04T11:39:51Z</dcterms:created>
  <dcterms:modified xsi:type="dcterms:W3CDTF">2016-02-17T18:19:30Z</dcterms:modified>
</cp:coreProperties>
</file>